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502" r:id="rId4"/>
    <p:sldId id="510" r:id="rId5"/>
    <p:sldId id="580" r:id="rId7"/>
    <p:sldId id="584" r:id="rId8"/>
    <p:sldId id="585" r:id="rId9"/>
    <p:sldId id="590" r:id="rId10"/>
    <p:sldId id="666" r:id="rId11"/>
    <p:sldId id="667" r:id="rId12"/>
    <p:sldId id="668" r:id="rId13"/>
    <p:sldId id="669" r:id="rId14"/>
    <p:sldId id="670" r:id="rId15"/>
    <p:sldId id="671" r:id="rId16"/>
    <p:sldId id="672" r:id="rId17"/>
    <p:sldId id="673" r:id="rId18"/>
    <p:sldId id="674" r:id="rId19"/>
    <p:sldId id="675" r:id="rId20"/>
    <p:sldId id="677" r:id="rId21"/>
    <p:sldId id="678" r:id="rId22"/>
    <p:sldId id="679" r:id="rId23"/>
    <p:sldId id="680" r:id="rId24"/>
    <p:sldId id="681" r:id="rId25"/>
    <p:sldId id="682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93FE"/>
    <a:srgbClr val="1532E5"/>
    <a:srgbClr val="041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95960" y="2122805"/>
            <a:ext cx="53225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54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三元催化转换器与氧传感器</a:t>
            </a:r>
            <a:endParaRPr lang="zh-CN" altLang="zh-CN" sz="54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60095" y="546735"/>
            <a:ext cx="207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880" y="93535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氧化锆式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0" y="1501775"/>
            <a:ext cx="6478270" cy="3256280"/>
          </a:xfrm>
          <a:prstGeom prst="rect">
            <a:avLst/>
          </a:prstGeom>
        </p:spPr>
      </p:pic>
      <p:sp>
        <p:nvSpPr>
          <p:cNvPr id="34823" name="圆角矩形标注 34822"/>
          <p:cNvSpPr/>
          <p:nvPr/>
        </p:nvSpPr>
        <p:spPr>
          <a:xfrm>
            <a:off x="3422650" y="5440680"/>
            <a:ext cx="4218305" cy="1019175"/>
          </a:xfrm>
          <a:prstGeom prst="wedgeRoundRectCallout">
            <a:avLst>
              <a:gd name="adj1" fmla="val -47621"/>
              <a:gd name="adj2" fmla="val -109813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紧贴锆管内、外表面的是作为锆管内、外电极的铂膜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978785" y="2576830"/>
            <a:ext cx="443865" cy="2355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611370" y="2576830"/>
            <a:ext cx="596265" cy="2355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994660" y="4522470"/>
            <a:ext cx="596265" cy="2355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611370" y="4522470"/>
            <a:ext cx="826770" cy="2355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554345" y="4522470"/>
            <a:ext cx="596265" cy="2355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741035" y="2576830"/>
            <a:ext cx="596265" cy="2355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668770" y="3421380"/>
            <a:ext cx="1010920" cy="4184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823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440" y="1912620"/>
            <a:ext cx="4199255" cy="3467100"/>
          </a:xfrm>
          <a:prstGeom prst="rect">
            <a:avLst/>
          </a:prstGeom>
        </p:spPr>
      </p:pic>
      <p:sp>
        <p:nvSpPr>
          <p:cNvPr id="18" name="矩形 1"/>
          <p:cNvSpPr/>
          <p:nvPr/>
        </p:nvSpPr>
        <p:spPr>
          <a:xfrm>
            <a:off x="760095" y="546735"/>
            <a:ext cx="207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880" y="93535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氧化锆式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3" name="圆角矩形标注 34822"/>
          <p:cNvSpPr/>
          <p:nvPr/>
        </p:nvSpPr>
        <p:spPr>
          <a:xfrm>
            <a:off x="7711440" y="1395730"/>
            <a:ext cx="2538095" cy="1033145"/>
          </a:xfrm>
          <a:prstGeom prst="wedgeRoundRectCallout">
            <a:avLst>
              <a:gd name="adj1" fmla="val -128308"/>
              <a:gd name="adj2" fmla="val 14280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内电极与外界大气相通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002030" y="4944745"/>
            <a:ext cx="2538095" cy="1033145"/>
          </a:xfrm>
          <a:prstGeom prst="wedgeRoundRectCallout">
            <a:avLst>
              <a:gd name="adj1" fmla="val 66462"/>
              <a:gd name="adj2" fmla="val -12615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外电极与排气管内的排气相通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533525" y="2127885"/>
            <a:ext cx="1776095" cy="803910"/>
          </a:xfrm>
          <a:prstGeom prst="wedgeRoundRectCallout">
            <a:avLst>
              <a:gd name="adj1" fmla="val 76170"/>
              <a:gd name="adj2" fmla="val 107740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陶瓷保护层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603365" y="5670550"/>
            <a:ext cx="1470025" cy="681990"/>
          </a:xfrm>
          <a:prstGeom prst="wedgeRoundRectCallout">
            <a:avLst>
              <a:gd name="adj1" fmla="val -77213"/>
              <a:gd name="adj2" fmla="val -247392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催化作用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8778875" y="3306445"/>
            <a:ext cx="2984500" cy="1638300"/>
          </a:xfrm>
          <a:prstGeom prst="wedgeRoundRectCallout">
            <a:avLst>
              <a:gd name="adj1" fmla="val -87510"/>
              <a:gd name="adj2" fmla="val -8372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内、外电极之间产生电位差，形成了一个微电池</a:t>
            </a:r>
            <a:endParaRPr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7295" y="2066290"/>
            <a:ext cx="3883025" cy="3206115"/>
          </a:xfrm>
          <a:prstGeom prst="rect">
            <a:avLst/>
          </a:prstGeom>
        </p:spPr>
      </p:pic>
      <p:sp>
        <p:nvSpPr>
          <p:cNvPr id="18" name="矩形 1"/>
          <p:cNvSpPr/>
          <p:nvPr/>
        </p:nvSpPr>
        <p:spPr>
          <a:xfrm>
            <a:off x="760095" y="546735"/>
            <a:ext cx="207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880" y="93535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氧化锆式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3" name="圆角矩形标注 34822"/>
          <p:cNvSpPr/>
          <p:nvPr/>
        </p:nvSpPr>
        <p:spPr>
          <a:xfrm>
            <a:off x="6241415" y="1595120"/>
            <a:ext cx="4749165" cy="1080135"/>
          </a:xfrm>
          <a:prstGeom prst="wedgeRoundRectCallout">
            <a:avLst>
              <a:gd name="adj1" fmla="val -21680"/>
              <a:gd name="adj2" fmla="val 122545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混合气较浓时，内、外电极之间产生了较大的电压信号，约0．9V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241415" y="4839970"/>
            <a:ext cx="4749165" cy="1125220"/>
          </a:xfrm>
          <a:prstGeom prst="wedgeRoundRectCallout">
            <a:avLst>
              <a:gd name="adj1" fmla="val -21292"/>
              <a:gd name="adj2" fmla="val -10220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混合气较稀时，内、外电极之间产生了较小的电压信号，约0．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V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698490" y="3536315"/>
            <a:ext cx="3296920" cy="681990"/>
          </a:xfrm>
          <a:prstGeom prst="wedgeRoundRectCallout">
            <a:avLst>
              <a:gd name="adj1" fmla="val -68836"/>
              <a:gd name="adj2" fmla="val 13780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相当于一个可变电源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1866900"/>
            <a:ext cx="4526280" cy="3954780"/>
          </a:xfrm>
          <a:prstGeom prst="rect">
            <a:avLst/>
          </a:prstGeom>
        </p:spPr>
      </p:pic>
      <p:sp>
        <p:nvSpPr>
          <p:cNvPr id="18" name="矩形 1"/>
          <p:cNvSpPr/>
          <p:nvPr/>
        </p:nvSpPr>
        <p:spPr>
          <a:xfrm>
            <a:off x="760095" y="546735"/>
            <a:ext cx="207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880" y="93535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氧化锆式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3" name="圆角矩形标注 34822"/>
          <p:cNvSpPr/>
          <p:nvPr/>
        </p:nvSpPr>
        <p:spPr>
          <a:xfrm>
            <a:off x="6118860" y="1395730"/>
            <a:ext cx="4304030" cy="1080135"/>
          </a:xfrm>
          <a:prstGeom prst="wedgeRoundRectCallout">
            <a:avLst>
              <a:gd name="adj1" fmla="val -104086"/>
              <a:gd name="adj2" fmla="val 8844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输出电压在理论空燃比（即14.7）附近发生突变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241415" y="4809490"/>
            <a:ext cx="4181475" cy="846455"/>
          </a:xfrm>
          <a:prstGeom prst="wedgeRoundRectCallout">
            <a:avLst>
              <a:gd name="adj1" fmla="val -78595"/>
              <a:gd name="adj2" fmla="val -15300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使用铂电极的另一个重要因素</a:t>
            </a:r>
            <a:endParaRPr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8" name="Picture 2"/>
          <p:cNvPicPr>
            <a:picLocks noChangeAspect="1" noChangeArrowheads="1"/>
          </p:cNvPicPr>
          <p:nvPr/>
        </p:nvPicPr>
        <p:blipFill>
          <a:blip r:embed="rId1" cstate="print">
            <a:lum bright="-6000" contrast="12000"/>
          </a:blip>
          <a:srcRect/>
          <a:stretch>
            <a:fillRect/>
          </a:stretch>
        </p:blipFill>
        <p:spPr bwMode="auto">
          <a:xfrm>
            <a:off x="1910080" y="2082165"/>
            <a:ext cx="5612130" cy="3719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"/>
          <p:cNvSpPr/>
          <p:nvPr/>
        </p:nvSpPr>
        <p:spPr>
          <a:xfrm>
            <a:off x="760095" y="546735"/>
            <a:ext cx="207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880" y="93535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氧化锆式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3" name="圆角矩形标注 34822"/>
          <p:cNvSpPr/>
          <p:nvPr/>
        </p:nvSpPr>
        <p:spPr>
          <a:xfrm>
            <a:off x="8386445" y="1395730"/>
            <a:ext cx="2847975" cy="1640205"/>
          </a:xfrm>
          <a:prstGeom prst="wedgeRoundRectCallout">
            <a:avLst>
              <a:gd name="adj1" fmla="val -82129"/>
              <a:gd name="adj2" fmla="val 59252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300～800℃的温度范围内最敏感，输出信号最强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126480" y="4080510"/>
            <a:ext cx="964565" cy="3422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60095" y="546735"/>
            <a:ext cx="207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880" y="935355"/>
            <a:ext cx="4942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氧化锆式氧传感器检测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3" name="圆角矩形标注 34822"/>
          <p:cNvSpPr/>
          <p:nvPr/>
        </p:nvSpPr>
        <p:spPr>
          <a:xfrm>
            <a:off x="6751320" y="1283970"/>
            <a:ext cx="2832735" cy="704215"/>
          </a:xfrm>
          <a:prstGeom prst="wedgeRoundRectCallout">
            <a:avLst>
              <a:gd name="adj1" fmla="val -82129"/>
              <a:gd name="adj2" fmla="val 59252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加热元件电阻检查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0" name="Picture 2" descr="E:\桌面资料20171204\图片\捕获1.PNG"/>
          <p:cNvPicPr>
            <a:picLocks noChangeAspect="1" noChangeArrowheads="1"/>
          </p:cNvPicPr>
          <p:nvPr/>
        </p:nvPicPr>
        <p:blipFill>
          <a:blip r:embed="rId1" cstate="print"/>
          <a:srcRect t="10268" r="63531" b="11342"/>
          <a:stretch>
            <a:fillRect/>
          </a:stretch>
        </p:blipFill>
        <p:spPr bwMode="auto">
          <a:xfrm>
            <a:off x="760095" y="2438400"/>
            <a:ext cx="1403985" cy="1181735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2361565" y="1550670"/>
            <a:ext cx="3178810" cy="4932680"/>
            <a:chOff x="5215" y="2442"/>
            <a:chExt cx="5006" cy="7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15" y="2442"/>
              <a:ext cx="5006" cy="776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979" y="9183"/>
              <a:ext cx="145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ECM</a:t>
              </a:r>
              <a:endParaRPr lang="en-US" altLang="zh-CN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913" y="8724"/>
              <a:ext cx="291" cy="1282"/>
            </a:xfrm>
            <a:custGeom>
              <a:avLst/>
              <a:gdLst>
                <a:gd name="connisteX0" fmla="*/ 184852 w 184852"/>
                <a:gd name="connsiteY0" fmla="*/ 0 h 814070"/>
                <a:gd name="connisteX1" fmla="*/ 15942 w 184852"/>
                <a:gd name="connsiteY1" fmla="*/ 245745 h 814070"/>
                <a:gd name="connisteX2" fmla="*/ 31182 w 184852"/>
                <a:gd name="connsiteY2" fmla="*/ 461010 h 814070"/>
                <a:gd name="connisteX3" fmla="*/ 154372 w 184852"/>
                <a:gd name="connsiteY3" fmla="*/ 553085 h 814070"/>
                <a:gd name="connisteX4" fmla="*/ 169612 w 184852"/>
                <a:gd name="connsiteY4" fmla="*/ 814070 h 8140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184852" h="814070">
                  <a:moveTo>
                    <a:pt x="184852" y="0"/>
                  </a:moveTo>
                  <a:cubicBezTo>
                    <a:pt x="150562" y="45085"/>
                    <a:pt x="46422" y="153670"/>
                    <a:pt x="15942" y="245745"/>
                  </a:cubicBezTo>
                  <a:cubicBezTo>
                    <a:pt x="-14538" y="337820"/>
                    <a:pt x="3242" y="399415"/>
                    <a:pt x="31182" y="461010"/>
                  </a:cubicBezTo>
                  <a:cubicBezTo>
                    <a:pt x="59122" y="522605"/>
                    <a:pt x="126432" y="482600"/>
                    <a:pt x="154372" y="553085"/>
                  </a:cubicBezTo>
                  <a:cubicBezTo>
                    <a:pt x="182312" y="623570"/>
                    <a:pt x="168977" y="763905"/>
                    <a:pt x="169612" y="814070"/>
                  </a:cubicBez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12135" y="2588895"/>
            <a:ext cx="4747895" cy="3434715"/>
            <a:chOff x="4901" y="4077"/>
            <a:chExt cx="7477" cy="540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rcRect l="17699" r="20235"/>
            <a:stretch>
              <a:fillRect/>
            </a:stretch>
          </p:blipFill>
          <p:spPr>
            <a:xfrm>
              <a:off x="10004" y="4681"/>
              <a:ext cx="2374" cy="3825"/>
            </a:xfrm>
            <a:prstGeom prst="rect">
              <a:avLst/>
            </a:prstGeom>
          </p:spPr>
        </p:pic>
        <p:sp>
          <p:nvSpPr>
            <p:cNvPr id="13" name="任意多边形 12"/>
            <p:cNvSpPr/>
            <p:nvPr/>
          </p:nvSpPr>
          <p:spPr>
            <a:xfrm>
              <a:off x="5057" y="4082"/>
              <a:ext cx="6397" cy="5405"/>
            </a:xfrm>
            <a:custGeom>
              <a:avLst/>
              <a:gdLst>
                <a:gd name="connisteX0" fmla="*/ 4062120 w 4062120"/>
                <a:gd name="connsiteY0" fmla="*/ 2349500 h 3432273"/>
                <a:gd name="connisteX1" fmla="*/ 3832250 w 4062120"/>
                <a:gd name="connsiteY1" fmla="*/ 3301365 h 3432273"/>
                <a:gd name="connisteX2" fmla="*/ 3432835 w 4062120"/>
                <a:gd name="connsiteY2" fmla="*/ 3408680 h 3432273"/>
                <a:gd name="connisteX3" fmla="*/ 3110255 w 4062120"/>
                <a:gd name="connsiteY3" fmla="*/ 3408680 h 3432273"/>
                <a:gd name="connisteX4" fmla="*/ 2772435 w 4062120"/>
                <a:gd name="connsiteY4" fmla="*/ 3209290 h 3432273"/>
                <a:gd name="connisteX5" fmla="*/ 1390675 w 4062120"/>
                <a:gd name="connsiteY5" fmla="*/ 2472055 h 3432273"/>
                <a:gd name="connisteX6" fmla="*/ 776630 w 4062120"/>
                <a:gd name="connsiteY6" fmla="*/ 2057400 h 3432273"/>
                <a:gd name="connisteX7" fmla="*/ 330860 w 4062120"/>
                <a:gd name="connsiteY7" fmla="*/ 1504950 h 3432273"/>
                <a:gd name="connisteX8" fmla="*/ 24155 w 4062120"/>
                <a:gd name="connsiteY8" fmla="*/ 921385 h 3432273"/>
                <a:gd name="connisteX9" fmla="*/ 39395 w 4062120"/>
                <a:gd name="connsiteY9" fmla="*/ 0 h 3432273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</a:cxnLst>
              <a:rect l="l" t="t" r="r" b="b"/>
              <a:pathLst>
                <a:path w="4062121" h="3432273">
                  <a:moveTo>
                    <a:pt x="4062121" y="2349500"/>
                  </a:moveTo>
                  <a:cubicBezTo>
                    <a:pt x="4024021" y="2537460"/>
                    <a:pt x="3957981" y="3089275"/>
                    <a:pt x="3832251" y="3301365"/>
                  </a:cubicBezTo>
                  <a:cubicBezTo>
                    <a:pt x="3706521" y="3513455"/>
                    <a:pt x="3576981" y="3387090"/>
                    <a:pt x="3432836" y="3408680"/>
                  </a:cubicBezTo>
                  <a:cubicBezTo>
                    <a:pt x="3288691" y="3430270"/>
                    <a:pt x="3242336" y="3448685"/>
                    <a:pt x="3110256" y="3408680"/>
                  </a:cubicBezTo>
                  <a:cubicBezTo>
                    <a:pt x="2978176" y="3368675"/>
                    <a:pt x="3116606" y="3396615"/>
                    <a:pt x="2772436" y="3209290"/>
                  </a:cubicBezTo>
                  <a:cubicBezTo>
                    <a:pt x="2428266" y="3021965"/>
                    <a:pt x="1790091" y="2702560"/>
                    <a:pt x="1390676" y="2472055"/>
                  </a:cubicBezTo>
                  <a:cubicBezTo>
                    <a:pt x="991261" y="2241550"/>
                    <a:pt x="988721" y="2251075"/>
                    <a:pt x="776631" y="2057400"/>
                  </a:cubicBezTo>
                  <a:cubicBezTo>
                    <a:pt x="564541" y="1863725"/>
                    <a:pt x="481356" y="1732280"/>
                    <a:pt x="330861" y="1504950"/>
                  </a:cubicBezTo>
                  <a:cubicBezTo>
                    <a:pt x="180366" y="1277620"/>
                    <a:pt x="82576" y="1222375"/>
                    <a:pt x="24156" y="921385"/>
                  </a:cubicBezTo>
                  <a:cubicBezTo>
                    <a:pt x="-34264" y="620395"/>
                    <a:pt x="30506" y="172720"/>
                    <a:pt x="39396" y="0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4901" y="4082"/>
              <a:ext cx="363" cy="60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5875" y="4077"/>
              <a:ext cx="363" cy="604"/>
            </a:xfrm>
            <a:prstGeom prst="triangl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998" y="4517"/>
              <a:ext cx="5101" cy="4405"/>
            </a:xfrm>
            <a:custGeom>
              <a:avLst/>
              <a:gdLst>
                <a:gd name="connisteX0" fmla="*/ 3238837 w 3238837"/>
                <a:gd name="connsiteY0" fmla="*/ 2057400 h 2797106"/>
                <a:gd name="connisteX1" fmla="*/ 3085167 w 3238837"/>
                <a:gd name="connsiteY1" fmla="*/ 2656205 h 2797106"/>
                <a:gd name="connisteX2" fmla="*/ 2808942 w 3238837"/>
                <a:gd name="connsiteY2" fmla="*/ 2748280 h 2797106"/>
                <a:gd name="connisteX3" fmla="*/ 2347932 w 3238837"/>
                <a:gd name="connsiteY3" fmla="*/ 2763520 h 2797106"/>
                <a:gd name="connisteX4" fmla="*/ 1795482 w 3238837"/>
                <a:gd name="connsiteY4" fmla="*/ 2379980 h 2797106"/>
                <a:gd name="connisteX5" fmla="*/ 1303992 w 3238837"/>
                <a:gd name="connsiteY5" fmla="*/ 1965325 h 2797106"/>
                <a:gd name="connisteX6" fmla="*/ 782022 w 3238837"/>
                <a:gd name="connsiteY6" fmla="*/ 1734820 h 2797106"/>
                <a:gd name="connisteX7" fmla="*/ 474682 w 3238837"/>
                <a:gd name="connsiteY7" fmla="*/ 1458595 h 2797106"/>
                <a:gd name="connisteX8" fmla="*/ 213697 w 3238837"/>
                <a:gd name="connsiteY8" fmla="*/ 1259205 h 2797106"/>
                <a:gd name="connisteX9" fmla="*/ 14307 w 3238837"/>
                <a:gd name="connsiteY9" fmla="*/ 1059180 h 2797106"/>
                <a:gd name="connisteX10" fmla="*/ 29547 w 3238837"/>
                <a:gd name="connsiteY10" fmla="*/ 0 h 279710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</a:cxnLst>
              <a:rect l="l" t="t" r="r" b="b"/>
              <a:pathLst>
                <a:path w="3238837" h="2797106">
                  <a:moveTo>
                    <a:pt x="3238837" y="2057400"/>
                  </a:moveTo>
                  <a:cubicBezTo>
                    <a:pt x="3213437" y="2175510"/>
                    <a:pt x="3170892" y="2517775"/>
                    <a:pt x="3085167" y="2656205"/>
                  </a:cubicBezTo>
                  <a:cubicBezTo>
                    <a:pt x="2999442" y="2794635"/>
                    <a:pt x="2956262" y="2726690"/>
                    <a:pt x="2808942" y="2748280"/>
                  </a:cubicBezTo>
                  <a:cubicBezTo>
                    <a:pt x="2661622" y="2769870"/>
                    <a:pt x="2550497" y="2837180"/>
                    <a:pt x="2347932" y="2763520"/>
                  </a:cubicBezTo>
                  <a:cubicBezTo>
                    <a:pt x="2145367" y="2689860"/>
                    <a:pt x="2004397" y="2539365"/>
                    <a:pt x="1795482" y="2379980"/>
                  </a:cubicBezTo>
                  <a:cubicBezTo>
                    <a:pt x="1586567" y="2220595"/>
                    <a:pt x="1506557" y="2094230"/>
                    <a:pt x="1303992" y="1965325"/>
                  </a:cubicBezTo>
                  <a:cubicBezTo>
                    <a:pt x="1101427" y="1836420"/>
                    <a:pt x="947757" y="1836420"/>
                    <a:pt x="782022" y="1734820"/>
                  </a:cubicBezTo>
                  <a:cubicBezTo>
                    <a:pt x="616287" y="1633220"/>
                    <a:pt x="588347" y="1553845"/>
                    <a:pt x="474682" y="1458595"/>
                  </a:cubicBezTo>
                  <a:cubicBezTo>
                    <a:pt x="361017" y="1363345"/>
                    <a:pt x="305772" y="1339215"/>
                    <a:pt x="213697" y="1259205"/>
                  </a:cubicBezTo>
                  <a:cubicBezTo>
                    <a:pt x="121622" y="1179195"/>
                    <a:pt x="51137" y="1311275"/>
                    <a:pt x="14307" y="1059180"/>
                  </a:cubicBezTo>
                  <a:cubicBezTo>
                    <a:pt x="-22523" y="807085"/>
                    <a:pt x="22562" y="207645"/>
                    <a:pt x="29547" y="0"/>
                  </a:cubicBezTo>
                </a:path>
              </a:pathLst>
            </a:custGeom>
            <a:noFill/>
            <a:ln w="762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6" name="圆角矩形标注 25"/>
          <p:cNvSpPr/>
          <p:nvPr/>
        </p:nvSpPr>
        <p:spPr>
          <a:xfrm>
            <a:off x="8475345" y="3339465"/>
            <a:ext cx="3198495" cy="1080135"/>
          </a:xfrm>
          <a:prstGeom prst="wedgeRoundRectCallout">
            <a:avLst>
              <a:gd name="adj1" fmla="val -77615"/>
              <a:gd name="adj2" fmla="val -3659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应为1－52Ω（电阻随温度升高迅速上升）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  <p:bldP spid="26" grpId="0" bldLvl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60095" y="546735"/>
            <a:ext cx="207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880" y="935355"/>
            <a:ext cx="4942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氧化锆式氧传感器检测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3" name="圆角矩形标注 34822"/>
          <p:cNvSpPr/>
          <p:nvPr/>
        </p:nvSpPr>
        <p:spPr>
          <a:xfrm>
            <a:off x="6751320" y="1283970"/>
            <a:ext cx="2602865" cy="704215"/>
          </a:xfrm>
          <a:prstGeom prst="wedgeRoundRectCallout">
            <a:avLst>
              <a:gd name="adj1" fmla="val -82129"/>
              <a:gd name="adj2" fmla="val 59252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电源电压检查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0" name="Picture 2" descr="E:\桌面资料20171204\图片\捕获1.PNG"/>
          <p:cNvPicPr>
            <a:picLocks noChangeAspect="1" noChangeArrowheads="1"/>
          </p:cNvPicPr>
          <p:nvPr/>
        </p:nvPicPr>
        <p:blipFill>
          <a:blip r:embed="rId1" cstate="print"/>
          <a:srcRect t="10268" r="63531" b="11342"/>
          <a:stretch>
            <a:fillRect/>
          </a:stretch>
        </p:blipFill>
        <p:spPr bwMode="auto">
          <a:xfrm>
            <a:off x="760095" y="2438400"/>
            <a:ext cx="1403985" cy="1181735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2361565" y="1550670"/>
            <a:ext cx="3178810" cy="4932680"/>
            <a:chOff x="5215" y="2442"/>
            <a:chExt cx="5006" cy="7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15" y="2442"/>
              <a:ext cx="5006" cy="776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979" y="9183"/>
              <a:ext cx="145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ECM</a:t>
              </a:r>
              <a:endParaRPr lang="en-US" altLang="zh-CN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913" y="8724"/>
              <a:ext cx="291" cy="1282"/>
            </a:xfrm>
            <a:custGeom>
              <a:avLst/>
              <a:gdLst>
                <a:gd name="connisteX0" fmla="*/ 184852 w 184852"/>
                <a:gd name="connsiteY0" fmla="*/ 0 h 814070"/>
                <a:gd name="connisteX1" fmla="*/ 15942 w 184852"/>
                <a:gd name="connsiteY1" fmla="*/ 245745 h 814070"/>
                <a:gd name="connisteX2" fmla="*/ 31182 w 184852"/>
                <a:gd name="connsiteY2" fmla="*/ 461010 h 814070"/>
                <a:gd name="connisteX3" fmla="*/ 154372 w 184852"/>
                <a:gd name="connsiteY3" fmla="*/ 553085 h 814070"/>
                <a:gd name="connisteX4" fmla="*/ 169612 w 184852"/>
                <a:gd name="connsiteY4" fmla="*/ 814070 h 8140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184852" h="814070">
                  <a:moveTo>
                    <a:pt x="184852" y="0"/>
                  </a:moveTo>
                  <a:cubicBezTo>
                    <a:pt x="150562" y="45085"/>
                    <a:pt x="46422" y="153670"/>
                    <a:pt x="15942" y="245745"/>
                  </a:cubicBezTo>
                  <a:cubicBezTo>
                    <a:pt x="-14538" y="337820"/>
                    <a:pt x="3242" y="399415"/>
                    <a:pt x="31182" y="461010"/>
                  </a:cubicBezTo>
                  <a:cubicBezTo>
                    <a:pt x="59122" y="522605"/>
                    <a:pt x="126432" y="482600"/>
                    <a:pt x="154372" y="553085"/>
                  </a:cubicBezTo>
                  <a:cubicBezTo>
                    <a:pt x="182312" y="623570"/>
                    <a:pt x="168977" y="763905"/>
                    <a:pt x="169612" y="814070"/>
                  </a:cubicBez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12135" y="2588895"/>
            <a:ext cx="4747895" cy="3434715"/>
            <a:chOff x="4901" y="4077"/>
            <a:chExt cx="7477" cy="540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rcRect l="17699" r="20235"/>
            <a:stretch>
              <a:fillRect/>
            </a:stretch>
          </p:blipFill>
          <p:spPr>
            <a:xfrm>
              <a:off x="10004" y="4681"/>
              <a:ext cx="2374" cy="3825"/>
            </a:xfrm>
            <a:prstGeom prst="rect">
              <a:avLst/>
            </a:prstGeom>
          </p:spPr>
        </p:pic>
        <p:sp>
          <p:nvSpPr>
            <p:cNvPr id="20" name="任意多边形 19"/>
            <p:cNvSpPr/>
            <p:nvPr/>
          </p:nvSpPr>
          <p:spPr>
            <a:xfrm>
              <a:off x="5057" y="4082"/>
              <a:ext cx="6397" cy="5405"/>
            </a:xfrm>
            <a:custGeom>
              <a:avLst/>
              <a:gdLst>
                <a:gd name="connisteX0" fmla="*/ 4062120 w 4062120"/>
                <a:gd name="connsiteY0" fmla="*/ 2349500 h 3432273"/>
                <a:gd name="connisteX1" fmla="*/ 3832250 w 4062120"/>
                <a:gd name="connsiteY1" fmla="*/ 3301365 h 3432273"/>
                <a:gd name="connisteX2" fmla="*/ 3432835 w 4062120"/>
                <a:gd name="connsiteY2" fmla="*/ 3408680 h 3432273"/>
                <a:gd name="connisteX3" fmla="*/ 3110255 w 4062120"/>
                <a:gd name="connsiteY3" fmla="*/ 3408680 h 3432273"/>
                <a:gd name="connisteX4" fmla="*/ 2772435 w 4062120"/>
                <a:gd name="connsiteY4" fmla="*/ 3209290 h 3432273"/>
                <a:gd name="connisteX5" fmla="*/ 1390675 w 4062120"/>
                <a:gd name="connsiteY5" fmla="*/ 2472055 h 3432273"/>
                <a:gd name="connisteX6" fmla="*/ 776630 w 4062120"/>
                <a:gd name="connsiteY6" fmla="*/ 2057400 h 3432273"/>
                <a:gd name="connisteX7" fmla="*/ 330860 w 4062120"/>
                <a:gd name="connsiteY7" fmla="*/ 1504950 h 3432273"/>
                <a:gd name="connisteX8" fmla="*/ 24155 w 4062120"/>
                <a:gd name="connsiteY8" fmla="*/ 921385 h 3432273"/>
                <a:gd name="connisteX9" fmla="*/ 39395 w 4062120"/>
                <a:gd name="connsiteY9" fmla="*/ 0 h 3432273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</a:cxnLst>
              <a:rect l="l" t="t" r="r" b="b"/>
              <a:pathLst>
                <a:path w="4062121" h="3432273">
                  <a:moveTo>
                    <a:pt x="4062121" y="2349500"/>
                  </a:moveTo>
                  <a:cubicBezTo>
                    <a:pt x="4024021" y="2537460"/>
                    <a:pt x="3957981" y="3089275"/>
                    <a:pt x="3832251" y="3301365"/>
                  </a:cubicBezTo>
                  <a:cubicBezTo>
                    <a:pt x="3706521" y="3513455"/>
                    <a:pt x="3576981" y="3387090"/>
                    <a:pt x="3432836" y="3408680"/>
                  </a:cubicBezTo>
                  <a:cubicBezTo>
                    <a:pt x="3288691" y="3430270"/>
                    <a:pt x="3242336" y="3448685"/>
                    <a:pt x="3110256" y="3408680"/>
                  </a:cubicBezTo>
                  <a:cubicBezTo>
                    <a:pt x="2978176" y="3368675"/>
                    <a:pt x="3116606" y="3396615"/>
                    <a:pt x="2772436" y="3209290"/>
                  </a:cubicBezTo>
                  <a:cubicBezTo>
                    <a:pt x="2428266" y="3021965"/>
                    <a:pt x="1790091" y="2702560"/>
                    <a:pt x="1390676" y="2472055"/>
                  </a:cubicBezTo>
                  <a:cubicBezTo>
                    <a:pt x="991261" y="2241550"/>
                    <a:pt x="988721" y="2251075"/>
                    <a:pt x="776631" y="2057400"/>
                  </a:cubicBezTo>
                  <a:cubicBezTo>
                    <a:pt x="564541" y="1863725"/>
                    <a:pt x="481356" y="1732280"/>
                    <a:pt x="330861" y="1504950"/>
                  </a:cubicBezTo>
                  <a:cubicBezTo>
                    <a:pt x="180366" y="1277620"/>
                    <a:pt x="82576" y="1222375"/>
                    <a:pt x="24156" y="921385"/>
                  </a:cubicBezTo>
                  <a:cubicBezTo>
                    <a:pt x="-34264" y="620395"/>
                    <a:pt x="30506" y="172720"/>
                    <a:pt x="39396" y="0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4901" y="4082"/>
              <a:ext cx="363" cy="60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5875" y="4077"/>
              <a:ext cx="363" cy="604"/>
            </a:xfrm>
            <a:prstGeom prst="triangl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998" y="4517"/>
              <a:ext cx="5101" cy="4405"/>
            </a:xfrm>
            <a:custGeom>
              <a:avLst/>
              <a:gdLst>
                <a:gd name="connisteX0" fmla="*/ 3238837 w 3238837"/>
                <a:gd name="connsiteY0" fmla="*/ 2057400 h 2797106"/>
                <a:gd name="connisteX1" fmla="*/ 3085167 w 3238837"/>
                <a:gd name="connsiteY1" fmla="*/ 2656205 h 2797106"/>
                <a:gd name="connisteX2" fmla="*/ 2808942 w 3238837"/>
                <a:gd name="connsiteY2" fmla="*/ 2748280 h 2797106"/>
                <a:gd name="connisteX3" fmla="*/ 2347932 w 3238837"/>
                <a:gd name="connsiteY3" fmla="*/ 2763520 h 2797106"/>
                <a:gd name="connisteX4" fmla="*/ 1795482 w 3238837"/>
                <a:gd name="connsiteY4" fmla="*/ 2379980 h 2797106"/>
                <a:gd name="connisteX5" fmla="*/ 1303992 w 3238837"/>
                <a:gd name="connsiteY5" fmla="*/ 1965325 h 2797106"/>
                <a:gd name="connisteX6" fmla="*/ 782022 w 3238837"/>
                <a:gd name="connsiteY6" fmla="*/ 1734820 h 2797106"/>
                <a:gd name="connisteX7" fmla="*/ 474682 w 3238837"/>
                <a:gd name="connsiteY7" fmla="*/ 1458595 h 2797106"/>
                <a:gd name="connisteX8" fmla="*/ 213697 w 3238837"/>
                <a:gd name="connsiteY8" fmla="*/ 1259205 h 2797106"/>
                <a:gd name="connisteX9" fmla="*/ 14307 w 3238837"/>
                <a:gd name="connsiteY9" fmla="*/ 1059180 h 2797106"/>
                <a:gd name="connisteX10" fmla="*/ 29547 w 3238837"/>
                <a:gd name="connsiteY10" fmla="*/ 0 h 279710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</a:cxnLst>
              <a:rect l="l" t="t" r="r" b="b"/>
              <a:pathLst>
                <a:path w="3238837" h="2797106">
                  <a:moveTo>
                    <a:pt x="3238837" y="2057400"/>
                  </a:moveTo>
                  <a:cubicBezTo>
                    <a:pt x="3213437" y="2175510"/>
                    <a:pt x="3170892" y="2517775"/>
                    <a:pt x="3085167" y="2656205"/>
                  </a:cubicBezTo>
                  <a:cubicBezTo>
                    <a:pt x="2999442" y="2794635"/>
                    <a:pt x="2956262" y="2726690"/>
                    <a:pt x="2808942" y="2748280"/>
                  </a:cubicBezTo>
                  <a:cubicBezTo>
                    <a:pt x="2661622" y="2769870"/>
                    <a:pt x="2550497" y="2837180"/>
                    <a:pt x="2347932" y="2763520"/>
                  </a:cubicBezTo>
                  <a:cubicBezTo>
                    <a:pt x="2145367" y="2689860"/>
                    <a:pt x="2004397" y="2539365"/>
                    <a:pt x="1795482" y="2379980"/>
                  </a:cubicBezTo>
                  <a:cubicBezTo>
                    <a:pt x="1586567" y="2220595"/>
                    <a:pt x="1506557" y="2094230"/>
                    <a:pt x="1303992" y="1965325"/>
                  </a:cubicBezTo>
                  <a:cubicBezTo>
                    <a:pt x="1101427" y="1836420"/>
                    <a:pt x="947757" y="1836420"/>
                    <a:pt x="782022" y="1734820"/>
                  </a:cubicBezTo>
                  <a:cubicBezTo>
                    <a:pt x="616287" y="1633220"/>
                    <a:pt x="588347" y="1553845"/>
                    <a:pt x="474682" y="1458595"/>
                  </a:cubicBezTo>
                  <a:cubicBezTo>
                    <a:pt x="361017" y="1363345"/>
                    <a:pt x="305772" y="1339215"/>
                    <a:pt x="213697" y="1259205"/>
                  </a:cubicBezTo>
                  <a:cubicBezTo>
                    <a:pt x="121622" y="1179195"/>
                    <a:pt x="51137" y="1311275"/>
                    <a:pt x="14307" y="1059180"/>
                  </a:cubicBezTo>
                  <a:cubicBezTo>
                    <a:pt x="-22523" y="807085"/>
                    <a:pt x="22562" y="207645"/>
                    <a:pt x="29547" y="0"/>
                  </a:cubicBezTo>
                </a:path>
              </a:pathLst>
            </a:custGeom>
            <a:noFill/>
            <a:ln w="762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6" name="圆角矩形标注 25"/>
          <p:cNvSpPr/>
          <p:nvPr/>
        </p:nvSpPr>
        <p:spPr>
          <a:xfrm>
            <a:off x="8582660" y="3308350"/>
            <a:ext cx="1493520" cy="788035"/>
          </a:xfrm>
          <a:prstGeom prst="wedgeRoundRectCallout">
            <a:avLst>
              <a:gd name="adj1" fmla="val -96863"/>
              <a:gd name="adj2" fmla="val -3082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应为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12V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60095" y="546735"/>
            <a:ext cx="207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880" y="935355"/>
            <a:ext cx="4942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氧化锆式氧传感器检测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3" name="圆角矩形标注 34822"/>
          <p:cNvSpPr/>
          <p:nvPr/>
        </p:nvSpPr>
        <p:spPr>
          <a:xfrm>
            <a:off x="6751320" y="1283970"/>
            <a:ext cx="2602865" cy="704215"/>
          </a:xfrm>
          <a:prstGeom prst="wedgeRoundRectCallout">
            <a:avLst>
              <a:gd name="adj1" fmla="val -82129"/>
              <a:gd name="adj2" fmla="val 59252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信号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电压检查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0" name="Picture 2" descr="E:\桌面资料20171204\图片\捕获1.PNG"/>
          <p:cNvPicPr>
            <a:picLocks noChangeAspect="1" noChangeArrowheads="1"/>
          </p:cNvPicPr>
          <p:nvPr/>
        </p:nvPicPr>
        <p:blipFill>
          <a:blip r:embed="rId1" cstate="print"/>
          <a:srcRect t="10268" r="63531" b="11342"/>
          <a:stretch>
            <a:fillRect/>
          </a:stretch>
        </p:blipFill>
        <p:spPr bwMode="auto">
          <a:xfrm>
            <a:off x="760095" y="2438400"/>
            <a:ext cx="1403985" cy="1181735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2361565" y="1550670"/>
            <a:ext cx="3178810" cy="4932680"/>
            <a:chOff x="5215" y="2442"/>
            <a:chExt cx="5006" cy="7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15" y="2442"/>
              <a:ext cx="5006" cy="776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979" y="9183"/>
              <a:ext cx="145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ECM</a:t>
              </a:r>
              <a:endParaRPr lang="en-US" altLang="zh-CN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913" y="8724"/>
              <a:ext cx="291" cy="1282"/>
            </a:xfrm>
            <a:custGeom>
              <a:avLst/>
              <a:gdLst>
                <a:gd name="connisteX0" fmla="*/ 184852 w 184852"/>
                <a:gd name="connsiteY0" fmla="*/ 0 h 814070"/>
                <a:gd name="connisteX1" fmla="*/ 15942 w 184852"/>
                <a:gd name="connsiteY1" fmla="*/ 245745 h 814070"/>
                <a:gd name="connisteX2" fmla="*/ 31182 w 184852"/>
                <a:gd name="connsiteY2" fmla="*/ 461010 h 814070"/>
                <a:gd name="connisteX3" fmla="*/ 154372 w 184852"/>
                <a:gd name="connsiteY3" fmla="*/ 553085 h 814070"/>
                <a:gd name="connisteX4" fmla="*/ 169612 w 184852"/>
                <a:gd name="connsiteY4" fmla="*/ 814070 h 8140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184852" h="814070">
                  <a:moveTo>
                    <a:pt x="184852" y="0"/>
                  </a:moveTo>
                  <a:cubicBezTo>
                    <a:pt x="150562" y="45085"/>
                    <a:pt x="46422" y="153670"/>
                    <a:pt x="15942" y="245745"/>
                  </a:cubicBezTo>
                  <a:cubicBezTo>
                    <a:pt x="-14538" y="337820"/>
                    <a:pt x="3242" y="399415"/>
                    <a:pt x="31182" y="461010"/>
                  </a:cubicBezTo>
                  <a:cubicBezTo>
                    <a:pt x="59122" y="522605"/>
                    <a:pt x="126432" y="482600"/>
                    <a:pt x="154372" y="553085"/>
                  </a:cubicBezTo>
                  <a:cubicBezTo>
                    <a:pt x="182312" y="623570"/>
                    <a:pt x="168977" y="763905"/>
                    <a:pt x="169612" y="814070"/>
                  </a:cubicBez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70070" y="2711450"/>
            <a:ext cx="3489960" cy="3427730"/>
            <a:chOff x="6882" y="4270"/>
            <a:chExt cx="5496" cy="53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rcRect l="17699" r="20235"/>
            <a:stretch>
              <a:fillRect/>
            </a:stretch>
          </p:blipFill>
          <p:spPr>
            <a:xfrm>
              <a:off x="10004" y="4681"/>
              <a:ext cx="2374" cy="3825"/>
            </a:xfrm>
            <a:prstGeom prst="rect">
              <a:avLst/>
            </a:prstGeom>
          </p:spPr>
        </p:pic>
        <p:sp>
          <p:nvSpPr>
            <p:cNvPr id="16" name="等腰三角形 15"/>
            <p:cNvSpPr/>
            <p:nvPr/>
          </p:nvSpPr>
          <p:spPr>
            <a:xfrm>
              <a:off x="8054" y="4270"/>
              <a:ext cx="363" cy="60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6882" y="4270"/>
              <a:ext cx="363" cy="604"/>
            </a:xfrm>
            <a:prstGeom prst="triangl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8140" y="4412"/>
              <a:ext cx="3326" cy="5257"/>
            </a:xfrm>
            <a:custGeom>
              <a:avLst/>
              <a:gdLst>
                <a:gd name="connisteX0" fmla="*/ 2093517 w 2112237"/>
                <a:gd name="connsiteY0" fmla="*/ 2154704 h 3338463"/>
                <a:gd name="connisteX1" fmla="*/ 1970962 w 2112237"/>
                <a:gd name="connsiteY1" fmla="*/ 3152924 h 3338463"/>
                <a:gd name="connisteX2" fmla="*/ 1003222 w 2112237"/>
                <a:gd name="connsiteY2" fmla="*/ 3276114 h 3338463"/>
                <a:gd name="connisteX3" fmla="*/ 97712 w 2112237"/>
                <a:gd name="connsiteY3" fmla="*/ 2677309 h 3338463"/>
                <a:gd name="connisteX4" fmla="*/ 51357 w 2112237"/>
                <a:gd name="connsiteY4" fmla="*/ 219859 h 3338463"/>
                <a:gd name="connisteX5" fmla="*/ 81837 w 2112237"/>
                <a:gd name="connsiteY5" fmla="*/ 250974 h 3338463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2112238" h="3338463">
                  <a:moveTo>
                    <a:pt x="2093517" y="2154705"/>
                  </a:moveTo>
                  <a:cubicBezTo>
                    <a:pt x="2088437" y="2352190"/>
                    <a:pt x="2188767" y="2928770"/>
                    <a:pt x="1970962" y="3152925"/>
                  </a:cubicBezTo>
                  <a:cubicBezTo>
                    <a:pt x="1753157" y="3377080"/>
                    <a:pt x="1377872" y="3371365"/>
                    <a:pt x="1003222" y="3276115"/>
                  </a:cubicBezTo>
                  <a:cubicBezTo>
                    <a:pt x="628572" y="3180865"/>
                    <a:pt x="288212" y="3288815"/>
                    <a:pt x="97712" y="2677310"/>
                  </a:cubicBezTo>
                  <a:cubicBezTo>
                    <a:pt x="-92788" y="2065805"/>
                    <a:pt x="54532" y="705000"/>
                    <a:pt x="51357" y="219860"/>
                  </a:cubicBezTo>
                  <a:cubicBezTo>
                    <a:pt x="48182" y="-265280"/>
                    <a:pt x="74852" y="195730"/>
                    <a:pt x="81837" y="250975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7050" y="4783"/>
              <a:ext cx="4123" cy="4358"/>
            </a:xfrm>
            <a:custGeom>
              <a:avLst/>
              <a:gdLst>
                <a:gd name="connisteX0" fmla="*/ 2617913 w 2617913"/>
                <a:gd name="connsiteY0" fmla="*/ 1888490 h 2767133"/>
                <a:gd name="connisteX1" fmla="*/ 2464243 w 2617913"/>
                <a:gd name="connsiteY1" fmla="*/ 2671445 h 2767133"/>
                <a:gd name="connisteX2" fmla="*/ 1957513 w 2617913"/>
                <a:gd name="connsiteY2" fmla="*/ 2717800 h 2767133"/>
                <a:gd name="connisteX3" fmla="*/ 1159318 w 2617913"/>
                <a:gd name="connsiteY3" fmla="*/ 2548890 h 2767133"/>
                <a:gd name="connisteX4" fmla="*/ 207453 w 2617913"/>
                <a:gd name="connsiteY4" fmla="*/ 2026920 h 2767133"/>
                <a:gd name="connisteX5" fmla="*/ 23303 w 2617913"/>
                <a:gd name="connsiteY5" fmla="*/ 1612265 h 2767133"/>
                <a:gd name="connisteX6" fmla="*/ 7428 w 2617913"/>
                <a:gd name="connsiteY6" fmla="*/ 0 h 2767133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2617914" h="2767134">
                  <a:moveTo>
                    <a:pt x="2617914" y="1888490"/>
                  </a:moveTo>
                  <a:cubicBezTo>
                    <a:pt x="2597594" y="2044065"/>
                    <a:pt x="2596324" y="2505710"/>
                    <a:pt x="2464244" y="2671445"/>
                  </a:cubicBezTo>
                  <a:cubicBezTo>
                    <a:pt x="2332164" y="2837180"/>
                    <a:pt x="2218499" y="2742565"/>
                    <a:pt x="1957514" y="2717800"/>
                  </a:cubicBezTo>
                  <a:cubicBezTo>
                    <a:pt x="1696529" y="2693035"/>
                    <a:pt x="1509204" y="2687320"/>
                    <a:pt x="1159319" y="2548890"/>
                  </a:cubicBezTo>
                  <a:cubicBezTo>
                    <a:pt x="809434" y="2410460"/>
                    <a:pt x="434784" y="2214245"/>
                    <a:pt x="207454" y="2026920"/>
                  </a:cubicBezTo>
                  <a:cubicBezTo>
                    <a:pt x="-19876" y="1839595"/>
                    <a:pt x="63309" y="2017395"/>
                    <a:pt x="23304" y="1612265"/>
                  </a:cubicBezTo>
                  <a:cubicBezTo>
                    <a:pt x="-16701" y="1207135"/>
                    <a:pt x="6794" y="314325"/>
                    <a:pt x="7429" y="0"/>
                  </a:cubicBezTo>
                </a:path>
              </a:pathLst>
            </a:custGeom>
            <a:noFill/>
            <a:ln w="762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6" name="圆角矩形标注 25"/>
          <p:cNvSpPr/>
          <p:nvPr/>
        </p:nvSpPr>
        <p:spPr>
          <a:xfrm>
            <a:off x="8475345" y="3339465"/>
            <a:ext cx="3120390" cy="1908810"/>
          </a:xfrm>
          <a:prstGeom prst="wedgeRoundRectCallout">
            <a:avLst>
              <a:gd name="adj1" fmla="val -70235"/>
              <a:gd name="adj2" fmla="val -3826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氧传感器工作正常时，电压应在0.1V~0.3V和0.7~1.0之间波动</a:t>
            </a:r>
            <a:endParaRPr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8440" y="2235200"/>
            <a:ext cx="6759575" cy="2386965"/>
          </a:xfrm>
          <a:prstGeom prst="rect">
            <a:avLst/>
          </a:prstGeom>
        </p:spPr>
      </p:pic>
      <p:sp>
        <p:nvSpPr>
          <p:cNvPr id="18" name="矩形 1"/>
          <p:cNvSpPr/>
          <p:nvPr/>
        </p:nvSpPr>
        <p:spPr>
          <a:xfrm>
            <a:off x="760095" y="546735"/>
            <a:ext cx="207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880" y="93535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氧化钛式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3" name="圆角矩形标注 34822"/>
          <p:cNvSpPr/>
          <p:nvPr/>
        </p:nvSpPr>
        <p:spPr>
          <a:xfrm>
            <a:off x="2697480" y="5241290"/>
            <a:ext cx="5139055" cy="1019175"/>
          </a:xfrm>
          <a:prstGeom prst="wedgeRoundRectCallout">
            <a:avLst>
              <a:gd name="adj1" fmla="val -5183"/>
              <a:gd name="adj2" fmla="val -9785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电阻值随废气中的氧浓度改变，而且在理论空燃比14．7时产生突变。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5673090" y="935355"/>
            <a:ext cx="2888615" cy="757555"/>
          </a:xfrm>
          <a:prstGeom prst="wedgeRoundRectCallout">
            <a:avLst>
              <a:gd name="adj1" fmla="val -34873"/>
              <a:gd name="adj2" fmla="val 115884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40000"/>
              </a:lnSpc>
            </a:pPr>
            <a:r>
              <a:rPr lang="en-US" sz="2400" b="1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电阻型气敏传感器</a:t>
            </a:r>
            <a:endParaRPr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069465" y="4387850"/>
            <a:ext cx="887730" cy="2343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3935730" y="4386580"/>
            <a:ext cx="427355" cy="2355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671955" y="3860800"/>
            <a:ext cx="797560" cy="4032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265545" y="4386580"/>
            <a:ext cx="768350" cy="23558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8885555" y="2112010"/>
            <a:ext cx="2664460" cy="933450"/>
          </a:xfrm>
          <a:prstGeom prst="wedgeRoundRectCallout">
            <a:avLst>
              <a:gd name="adj1" fmla="val -70019"/>
              <a:gd name="adj2" fmla="val 67482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混合气稀时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，呈高阻状态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8885555" y="4038600"/>
            <a:ext cx="2664460" cy="933450"/>
          </a:xfrm>
          <a:prstGeom prst="wedgeRoundRectCallout">
            <a:avLst>
              <a:gd name="adj1" fmla="val -60224"/>
              <a:gd name="adj2" fmla="val -80612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混合气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浓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时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，呈低阻状态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823" grpId="0" bldLvl="0" animBg="1"/>
      <p:bldP spid="26" grpId="0" bldLvl="0" animBg="1"/>
      <p:bldP spid="11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4005" y="2051050"/>
            <a:ext cx="6759575" cy="2386965"/>
          </a:xfrm>
          <a:prstGeom prst="rect">
            <a:avLst/>
          </a:prstGeom>
        </p:spPr>
      </p:pic>
      <p:sp>
        <p:nvSpPr>
          <p:cNvPr id="18" name="矩形 1"/>
          <p:cNvSpPr/>
          <p:nvPr/>
        </p:nvSpPr>
        <p:spPr>
          <a:xfrm>
            <a:off x="760095" y="546735"/>
            <a:ext cx="207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880" y="93535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氧化钛式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3" name="圆角矩形标注 34822"/>
          <p:cNvSpPr/>
          <p:nvPr/>
        </p:nvSpPr>
        <p:spPr>
          <a:xfrm>
            <a:off x="1823085" y="4750435"/>
            <a:ext cx="3373755" cy="1602105"/>
          </a:xfrm>
          <a:prstGeom prst="wedgeRoundRectCallout">
            <a:avLst>
              <a:gd name="adj1" fmla="val -8968"/>
              <a:gd name="adj2" fmla="val -90269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电加热器保持氧化钛式氧传感器在发动机工作过程中温度恒定不变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作用</a:t>
              </a:r>
              <a:endParaRPr kumimoji="0" lang="zh-CN" altLang="en-US" sz="3200" b="1" i="0" u="none" strike="noStrike" kern="120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674870" y="2519045"/>
            <a:ext cx="6497320" cy="1998345"/>
            <a:chOff x="8427" y="1701"/>
            <a:chExt cx="9533" cy="1262"/>
          </a:xfrm>
        </p:grpSpPr>
        <p:sp>
          <p:nvSpPr>
            <p:cNvPr id="23" name="圆角矩形 45063"/>
            <p:cNvSpPr/>
            <p:nvPr/>
          </p:nvSpPr>
          <p:spPr>
            <a:xfrm>
              <a:off x="8427" y="1701"/>
              <a:ext cx="8750" cy="126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27" y="1790"/>
              <a:ext cx="9533" cy="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70000"/>
                </a:lnSpc>
              </a:pP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将尾气中的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C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O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、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HC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和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NOx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转化为无害的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H</a:t>
              </a:r>
              <a:r>
                <a:rPr lang="en-US" altLang="zh-CN" sz="1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O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、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C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O</a:t>
              </a:r>
              <a:r>
                <a:rPr lang="en-US" altLang="zh-CN" sz="1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和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N</a:t>
              </a:r>
              <a:r>
                <a:rPr lang="en-US" altLang="zh-CN" sz="1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</a:t>
              </a:r>
              <a:r>
                <a:rPr lang="zh-CN" altLang="zh-CN" sz="2400">
                  <a:latin typeface="微软雅黑" panose="020B0503020204020204" charset="-122"/>
                  <a:ea typeface="微软雅黑" panose="020B0503020204020204" charset="-122"/>
                </a:rPr>
                <a:t>，从而减少对环境的污染。</a:t>
              </a:r>
              <a:endParaRPr lang="zh-CN" altLang="zh-CN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三元催化转换器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TWC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2915" y="2245995"/>
            <a:ext cx="5383530" cy="3161030"/>
          </a:xfrm>
          <a:prstGeom prst="rect">
            <a:avLst/>
          </a:prstGeom>
        </p:spPr>
      </p:pic>
      <p:sp>
        <p:nvSpPr>
          <p:cNvPr id="18" name="矩形 1"/>
          <p:cNvSpPr/>
          <p:nvPr/>
        </p:nvSpPr>
        <p:spPr>
          <a:xfrm>
            <a:off x="760095" y="546735"/>
            <a:ext cx="207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880" y="93535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氧化钛式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3" name="圆角矩形标注 34822"/>
          <p:cNvSpPr/>
          <p:nvPr/>
        </p:nvSpPr>
        <p:spPr>
          <a:xfrm>
            <a:off x="621665" y="1396365"/>
            <a:ext cx="3143885" cy="1371600"/>
          </a:xfrm>
          <a:prstGeom prst="wedgeRoundRectCallout">
            <a:avLst>
              <a:gd name="adj1" fmla="val 64764"/>
              <a:gd name="adj2" fmla="val 6384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</a:rPr>
              <a:t>ECU将恒定1V的电压加在氧化钛式氧传感器的一端，另一端与ECU相连。</a:t>
            </a:r>
            <a:endParaRPr 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8386445" y="2767965"/>
            <a:ext cx="2936240" cy="1050290"/>
          </a:xfrm>
          <a:prstGeom prst="wedgeRoundRectCallout">
            <a:avLst>
              <a:gd name="adj1" fmla="val -53481"/>
              <a:gd name="adj2" fmla="val 10532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0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“0X”端子电压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&gt;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参考电压时，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浓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混合气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386445" y="4898390"/>
            <a:ext cx="2936240" cy="1050290"/>
          </a:xfrm>
          <a:prstGeom prst="wedgeRoundRectCallout">
            <a:avLst>
              <a:gd name="adj1" fmla="val -58196"/>
              <a:gd name="adj2" fmla="val -55501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0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“0X”端子电压&lt;参考电压时，稀混合气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668780" y="5407025"/>
            <a:ext cx="2664460" cy="933450"/>
          </a:xfrm>
          <a:prstGeom prst="wedgeRoundRectCallout">
            <a:avLst>
              <a:gd name="adj1" fmla="val 36034"/>
              <a:gd name="adj2" fmla="val -85442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1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在0．1～0．9V之间不断変化</a:t>
            </a:r>
            <a:endParaRPr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2375" y="4097020"/>
            <a:ext cx="521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OX</a:t>
            </a:r>
            <a:endParaRPr lang="en-US" altLang="zh-CN"/>
          </a:p>
        </p:txBody>
      </p:sp>
      <p:sp>
        <p:nvSpPr>
          <p:cNvPr id="11" name="圆角矩形 10"/>
          <p:cNvSpPr/>
          <p:nvPr/>
        </p:nvSpPr>
        <p:spPr>
          <a:xfrm>
            <a:off x="5031740" y="4123055"/>
            <a:ext cx="521970" cy="3422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  <p:bldP spid="4" grpId="0" bldLvl="0" animBg="1"/>
      <p:bldP spid="5" grpId="0" bldLvl="0" animBg="1"/>
      <p:bldP spid="8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6300" name="Group 44"/>
          <p:cNvGrpSpPr/>
          <p:nvPr/>
        </p:nvGrpSpPr>
        <p:grpSpPr bwMode="auto">
          <a:xfrm>
            <a:off x="744198" y="2458577"/>
            <a:ext cx="2430835" cy="2429342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4814578 w 1050"/>
                <a:gd name="T1" fmla="*/ 5442098 h 1049"/>
                <a:gd name="T2" fmla="*/ 4609959 w 1050"/>
                <a:gd name="T3" fmla="*/ 6002580 h 1049"/>
                <a:gd name="T4" fmla="*/ 4038230 w 1050"/>
                <a:gd name="T5" fmla="*/ 5839862 h 1049"/>
                <a:gd name="T6" fmla="*/ 3761390 w 1050"/>
                <a:gd name="T7" fmla="*/ 6291864 h 1049"/>
                <a:gd name="T8" fmla="*/ 3165586 w 1050"/>
                <a:gd name="T9" fmla="*/ 5972447 h 1049"/>
                <a:gd name="T10" fmla="*/ 2666074 w 1050"/>
                <a:gd name="T11" fmla="*/ 6309945 h 1049"/>
                <a:gd name="T12" fmla="*/ 2292943 w 1050"/>
                <a:gd name="T13" fmla="*/ 5839862 h 1049"/>
                <a:gd name="T14" fmla="*/ 1811485 w 1050"/>
                <a:gd name="T15" fmla="*/ 6044771 h 1049"/>
                <a:gd name="T16" fmla="*/ 1636957 w 1050"/>
                <a:gd name="T17" fmla="*/ 5526473 h 1049"/>
                <a:gd name="T18" fmla="*/ 1396230 w 1050"/>
                <a:gd name="T19" fmla="*/ 5351703 h 1049"/>
                <a:gd name="T20" fmla="*/ 842552 w 1050"/>
                <a:gd name="T21" fmla="*/ 5339646 h 1049"/>
                <a:gd name="T22" fmla="*/ 806443 w 1050"/>
                <a:gd name="T23" fmla="*/ 4688765 h 1049"/>
                <a:gd name="T24" fmla="*/ 282856 w 1050"/>
                <a:gd name="T25" fmla="*/ 4520016 h 1049"/>
                <a:gd name="T26" fmla="*/ 469422 w 1050"/>
                <a:gd name="T27" fmla="*/ 3959535 h 1049"/>
                <a:gd name="T28" fmla="*/ 0 w 1050"/>
                <a:gd name="T29" fmla="*/ 3555747 h 1049"/>
                <a:gd name="T30" fmla="*/ 361093 w 1050"/>
                <a:gd name="T31" fmla="*/ 3013346 h 1049"/>
                <a:gd name="T32" fmla="*/ 36111 w 1050"/>
                <a:gd name="T33" fmla="*/ 2567371 h 1049"/>
                <a:gd name="T34" fmla="*/ 517566 w 1050"/>
                <a:gd name="T35" fmla="*/ 2217823 h 1049"/>
                <a:gd name="T36" fmla="*/ 331003 w 1050"/>
                <a:gd name="T37" fmla="*/ 1711579 h 1049"/>
                <a:gd name="T38" fmla="*/ 890697 w 1050"/>
                <a:gd name="T39" fmla="*/ 1506673 h 1049"/>
                <a:gd name="T40" fmla="*/ 842552 w 1050"/>
                <a:gd name="T41" fmla="*/ 982350 h 1049"/>
                <a:gd name="T42" fmla="*/ 1396230 w 1050"/>
                <a:gd name="T43" fmla="*/ 976324 h 1049"/>
                <a:gd name="T44" fmla="*/ 1630940 w 1050"/>
                <a:gd name="T45" fmla="*/ 367629 h 1049"/>
                <a:gd name="T46" fmla="*/ 2154524 w 1050"/>
                <a:gd name="T47" fmla="*/ 530349 h 1049"/>
                <a:gd name="T48" fmla="*/ 2437381 w 1050"/>
                <a:gd name="T49" fmla="*/ 439949 h 1049"/>
                <a:gd name="T50" fmla="*/ 3015131 w 1050"/>
                <a:gd name="T51" fmla="*/ 349549 h 1049"/>
                <a:gd name="T52" fmla="*/ 3562786 w 1050"/>
                <a:gd name="T53" fmla="*/ 0 h 1049"/>
                <a:gd name="T54" fmla="*/ 3887772 w 1050"/>
                <a:gd name="T55" fmla="*/ 439949 h 1049"/>
                <a:gd name="T56" fmla="*/ 4176648 w 1050"/>
                <a:gd name="T57" fmla="*/ 530349 h 1049"/>
                <a:gd name="T58" fmla="*/ 4700234 w 1050"/>
                <a:gd name="T59" fmla="*/ 367629 h 1049"/>
                <a:gd name="T60" fmla="*/ 4874758 w 1050"/>
                <a:gd name="T61" fmla="*/ 934137 h 1049"/>
                <a:gd name="T62" fmla="*/ 5416402 w 1050"/>
                <a:gd name="T63" fmla="*/ 910030 h 1049"/>
                <a:gd name="T64" fmla="*/ 5440471 w 1050"/>
                <a:gd name="T65" fmla="*/ 1506673 h 1049"/>
                <a:gd name="T66" fmla="*/ 6000168 w 1050"/>
                <a:gd name="T67" fmla="*/ 1711579 h 1049"/>
                <a:gd name="T68" fmla="*/ 5837675 w 1050"/>
                <a:gd name="T69" fmla="*/ 2290141 h 1049"/>
                <a:gd name="T70" fmla="*/ 6289046 w 1050"/>
                <a:gd name="T71" fmla="*/ 2567371 h 1049"/>
                <a:gd name="T72" fmla="*/ 5976095 w 1050"/>
                <a:gd name="T73" fmla="*/ 3157986 h 1049"/>
                <a:gd name="T74" fmla="*/ 6307100 w 1050"/>
                <a:gd name="T75" fmla="*/ 3658200 h 1049"/>
                <a:gd name="T76" fmla="*/ 5837675 w 1050"/>
                <a:gd name="T77" fmla="*/ 4031855 h 1049"/>
                <a:gd name="T78" fmla="*/ 6048310 w 1050"/>
                <a:gd name="T79" fmla="*/ 4520016 h 1049"/>
                <a:gd name="T80" fmla="*/ 5524730 w 1050"/>
                <a:gd name="T81" fmla="*/ 4688765 h 1049"/>
                <a:gd name="T82" fmla="*/ 5350202 w 1050"/>
                <a:gd name="T83" fmla="*/ 4929834 h 1049"/>
                <a:gd name="T84" fmla="*/ 5344183 w 1050"/>
                <a:gd name="T85" fmla="*/ 549031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p>
              <a:pPr marL="0" marR="0" lvl="0" indent="0" algn="l" defTabSz="9093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p>
              <a:pPr marL="0" marR="0" lvl="0" indent="0" algn="ctr" defTabSz="946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 charset="0"/>
                  <a:ea typeface="微软雅黑" panose="020B0503020204020204" charset="-122"/>
                  <a:cs typeface="+mn-cs"/>
                  <a:sym typeface="+mn-ea"/>
                </a:rPr>
                <a:t>小结</a:t>
              </a:r>
              <a:endParaRPr kumimoji="0" lang="zh-CN" altLang="en-US" sz="3600" b="1" i="0" u="none" strike="noStrike" kern="1200" cap="none" spc="0" normalizeH="0" baseline="0" noProof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115714" name="等腰三角形 9"/>
          <p:cNvSpPr/>
          <p:nvPr/>
        </p:nvSpPr>
        <p:spPr>
          <a:xfrm rot="16200000" flipH="1" flipV="1">
            <a:off x="2485390" y="315468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4690" y="2764155"/>
            <a:ext cx="70288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三元催化器将尾气中的有害物质CO、HC、NOx转化为无害物质，在理论空燃比附近转换效率最高，因此使用氧传感器进行空燃比的反馈控制。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743903" y="48482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排放控制系统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ldLvl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1960" y="2725420"/>
            <a:ext cx="5227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8000" b="1">
                <a:solidFill>
                  <a:srgbClr val="2FADA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谢谢观看</a:t>
            </a:r>
            <a:endParaRPr lang="zh-CN" altLang="en-US" sz="8000" b="1">
              <a:solidFill>
                <a:srgbClr val="2FADA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9e1e3a8fabb0430dfbc8f5c8f2cb18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054100"/>
            <a:ext cx="589216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未命名3"/>
          <p:cNvPicPr>
            <a:picLocks noChangeAspect="1"/>
          </p:cNvPicPr>
          <p:nvPr/>
        </p:nvPicPr>
        <p:blipFill>
          <a:blip r:embed="rId1"/>
          <a:srcRect b="31253"/>
          <a:stretch>
            <a:fillRect/>
          </a:stretch>
        </p:blipFill>
        <p:spPr>
          <a:xfrm>
            <a:off x="4382770" y="2530475"/>
            <a:ext cx="4465320" cy="310769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297940" y="1778000"/>
            <a:ext cx="2614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安装在排气管上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283710" y="2684145"/>
            <a:ext cx="1716405" cy="5257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7804150" y="4946015"/>
            <a:ext cx="1409700" cy="4184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252" name="圆角矩形标注 53251"/>
          <p:cNvSpPr/>
          <p:nvPr/>
        </p:nvSpPr>
        <p:spPr>
          <a:xfrm>
            <a:off x="1761490" y="4187190"/>
            <a:ext cx="2012950" cy="1021715"/>
          </a:xfrm>
          <a:prstGeom prst="wedgeRoundRectCallout">
            <a:avLst>
              <a:gd name="adj1" fmla="val 130535"/>
              <a:gd name="adj2" fmla="val -4727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6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蜂窝状陶瓷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7579360" y="904875"/>
            <a:ext cx="3456305" cy="1333500"/>
          </a:xfrm>
          <a:prstGeom prst="wedgeRoundRectCallout">
            <a:avLst>
              <a:gd name="adj1" fmla="val -115441"/>
              <a:gd name="adj2" fmla="val 7847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6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铂和钯是</a:t>
            </a:r>
            <a:r>
              <a:rPr lang="zh-CN" altLang="en-US" sz="2400" spc="300" dirty="0">
                <a:solidFill>
                  <a:srgbClr val="00B0F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氧化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催化剂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60000"/>
              </a:lnSpc>
            </a:pP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铑是</a:t>
            </a:r>
            <a:r>
              <a:rPr lang="zh-CN" altLang="en-US" sz="2400" spc="300" dirty="0">
                <a:solidFill>
                  <a:srgbClr val="00B0F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还原</a:t>
            </a:r>
            <a:r>
              <a:rPr lang="zh-CN" altLang="en-US" sz="2400" spc="300" dirty="0">
                <a:uFillTx/>
                <a:latin typeface="微软雅黑" panose="020B0503020204020204" charset="-122"/>
                <a:ea typeface="微软雅黑" panose="020B0503020204020204" charset="-122"/>
              </a:rPr>
              <a:t>催化剂</a:t>
            </a:r>
            <a:endParaRPr lang="zh-CN" altLang="en-US" sz="2400" spc="3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三元催化转换器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TWC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11" grpId="0" bldLvl="0" animBg="1"/>
      <p:bldP spid="3" grpId="0" bldLvl="0" animBg="1"/>
      <p:bldP spid="53252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未命名34"/>
          <p:cNvPicPr>
            <a:picLocks noChangeAspect="1"/>
          </p:cNvPicPr>
          <p:nvPr/>
        </p:nvPicPr>
        <p:blipFill>
          <a:blip r:embed="rId1"/>
          <a:srcRect t="6652" r="7887" b="33926"/>
          <a:stretch>
            <a:fillRect/>
          </a:stretch>
        </p:blipFill>
        <p:spPr>
          <a:xfrm>
            <a:off x="3644900" y="2343785"/>
            <a:ext cx="3901440" cy="2464435"/>
          </a:xfrm>
          <a:prstGeom prst="rect">
            <a:avLst/>
          </a:prstGeom>
        </p:spPr>
      </p:pic>
      <p:sp>
        <p:nvSpPr>
          <p:cNvPr id="34823" name="圆角矩形标注 34822"/>
          <p:cNvSpPr/>
          <p:nvPr/>
        </p:nvSpPr>
        <p:spPr>
          <a:xfrm>
            <a:off x="6225540" y="5337175"/>
            <a:ext cx="2160588" cy="576263"/>
          </a:xfrm>
          <a:prstGeom prst="wedgeRoundRectCallout">
            <a:avLst>
              <a:gd name="adj1" fmla="val -4884"/>
              <a:gd name="adj2" fmla="val -254958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/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CO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HC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</a:t>
            </a:r>
            <a:r>
              <a:rPr lang="en-US" altLang="zh-CN" sz="2400" b="1" err="1">
                <a:latin typeface="楷体_GB2312" panose="02010609030101010101" pitchFamily="1" charset="-122"/>
                <a:ea typeface="楷体_GB2312" panose="02010609030101010101" pitchFamily="1" charset="-122"/>
              </a:rPr>
              <a:t>NO</a:t>
            </a:r>
            <a:r>
              <a:rPr lang="en-US" altLang="zh-CN" sz="1400" b="1" err="1">
                <a:latin typeface="楷体_GB2312" panose="02010609030101010101" pitchFamily="1" charset="-122"/>
                <a:ea typeface="楷体_GB2312" panose="02010609030101010101" pitchFamily="1" charset="-122"/>
              </a:rPr>
              <a:t>x</a:t>
            </a:r>
            <a:endParaRPr lang="en-US" altLang="zh-CN" sz="14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4824" name="圆角矩形标注 34823"/>
          <p:cNvSpPr/>
          <p:nvPr/>
        </p:nvSpPr>
        <p:spPr>
          <a:xfrm>
            <a:off x="3644583" y="1503045"/>
            <a:ext cx="2160587" cy="576263"/>
          </a:xfrm>
          <a:prstGeom prst="wedgeRoundRectCallout">
            <a:avLst>
              <a:gd name="adj1" fmla="val -35597"/>
              <a:gd name="adj2" fmla="val 215565"/>
              <a:gd name="adj3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/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CO</a:t>
            </a:r>
            <a:r>
              <a:rPr lang="en-US" altLang="zh-CN" sz="2400" b="1" baseline="-25000">
                <a:latin typeface="楷体_GB2312" panose="02010609030101010101" pitchFamily="1" charset="-122"/>
                <a:ea typeface="楷体_GB2312" panose="02010609030101010101" pitchFamily="1" charset="-122"/>
              </a:rPr>
              <a:t>2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</a:t>
            </a:r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H</a:t>
            </a:r>
            <a:r>
              <a:rPr lang="en-US" altLang="zh-CN" sz="2400" b="1" baseline="-25000">
                <a:latin typeface="楷体_GB2312" panose="02010609030101010101" pitchFamily="1" charset="-122"/>
                <a:ea typeface="楷体_GB2312" panose="02010609030101010101" pitchFamily="1" charset="-122"/>
              </a:rPr>
              <a:t>2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O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</a:t>
            </a:r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N</a:t>
            </a:r>
            <a:r>
              <a:rPr lang="en-US" altLang="zh-CN" sz="2400" b="1" baseline="-25000">
                <a:latin typeface="楷体_GB2312" panose="02010609030101010101" pitchFamily="1" charset="-122"/>
                <a:ea typeface="楷体_GB2312" panose="02010609030101010101" pitchFamily="1" charset="-122"/>
              </a:rPr>
              <a:t>2</a:t>
            </a:r>
            <a:endParaRPr lang="en-US" altLang="zh-CN" sz="2400" b="1" baseline="-2500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43903" y="42386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三元催化转换器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TWC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  <p:bldP spid="348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9105" y="1634490"/>
            <a:ext cx="5017135" cy="4311650"/>
          </a:xfrm>
          <a:prstGeom prst="rect">
            <a:avLst/>
          </a:prstGeom>
        </p:spPr>
      </p:pic>
      <p:sp>
        <p:nvSpPr>
          <p:cNvPr id="34823" name="圆角矩形标注 34822"/>
          <p:cNvSpPr/>
          <p:nvPr/>
        </p:nvSpPr>
        <p:spPr>
          <a:xfrm>
            <a:off x="7227570" y="3415665"/>
            <a:ext cx="3742690" cy="1083310"/>
          </a:xfrm>
          <a:prstGeom prst="wedgeRoundRectCallout">
            <a:avLst>
              <a:gd name="adj1" fmla="val -90227"/>
              <a:gd name="adj2" fmla="val -58440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en-US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理论空燃比</a:t>
            </a:r>
            <a:r>
              <a:rPr 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14.7</a:t>
            </a:r>
            <a:r>
              <a:rPr 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）</a:t>
            </a:r>
            <a:r>
              <a:rPr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的混合气浓度</a:t>
            </a:r>
            <a:r>
              <a:rPr 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净化效率最高</a:t>
            </a:r>
            <a:endParaRPr lang="zh-CN" sz="24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497955" y="1238250"/>
            <a:ext cx="2820035" cy="791845"/>
          </a:xfrm>
          <a:prstGeom prst="wedgeRoundRectCallout">
            <a:avLst>
              <a:gd name="adj1" fmla="val -98975"/>
              <a:gd name="adj2" fmla="val 60745"/>
              <a:gd name="adj3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>
              <a:lnSpc>
                <a:spcPct val="130000"/>
              </a:lnSpc>
            </a:pP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CO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、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HC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作为还原剂</a:t>
            </a:r>
            <a:endParaRPr lang="zh-CN" altLang="en-US" sz="2400" b="1" baseline="-25000" dirty="0">
              <a:latin typeface="楷体_GB2312" panose="02010609030101010101" pitchFamily="1" charset="-122"/>
              <a:ea typeface="楷体_GB2312" panose="02010609030101010101" pitchFamily="1" charset="-122"/>
              <a:sym typeface="+mn-ea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43903" y="50069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三元催化转换器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TWC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3294" t="2849" r="4288" b="15624"/>
          <a:stretch>
            <a:fillRect/>
          </a:stretch>
        </p:blipFill>
        <p:spPr>
          <a:xfrm>
            <a:off x="1250315" y="2394585"/>
            <a:ext cx="4584065" cy="2684145"/>
          </a:xfrm>
          <a:prstGeom prst="rect">
            <a:avLst/>
          </a:prstGeom>
        </p:spPr>
      </p:pic>
      <p:sp>
        <p:nvSpPr>
          <p:cNvPr id="34823" name="圆角矩形标注 34822"/>
          <p:cNvSpPr/>
          <p:nvPr/>
        </p:nvSpPr>
        <p:spPr>
          <a:xfrm>
            <a:off x="7304405" y="1819275"/>
            <a:ext cx="3742690" cy="1083310"/>
          </a:xfrm>
          <a:prstGeom prst="wedgeRoundRectCallout">
            <a:avLst>
              <a:gd name="adj1" fmla="val -98422"/>
              <a:gd name="adj2" fmla="val 9038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en-US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采用了氧传感器进行空燃比的反馈控制</a:t>
            </a:r>
            <a:endParaRPr sz="24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59143" y="50069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三元催化转换器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TWC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" name="组合 14"/>
          <p:cNvGrpSpPr/>
          <p:nvPr/>
        </p:nvGrpSpPr>
        <p:grpSpPr>
          <a:xfrm>
            <a:off x="1296035" y="1401445"/>
            <a:ext cx="6849745" cy="4095750"/>
            <a:chOff x="1438" y="1681"/>
            <a:chExt cx="10787" cy="6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l="60545" t="10824" b="52272"/>
            <a:stretch>
              <a:fillRect/>
            </a:stretch>
          </p:blipFill>
          <p:spPr>
            <a:xfrm>
              <a:off x="3555" y="5263"/>
              <a:ext cx="4259" cy="263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4734" y="1681"/>
              <a:ext cx="190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1600" b="1">
                  <a:latin typeface="微软雅黑" panose="020B0503020204020204" charset="-122"/>
                  <a:ea typeface="微软雅黑" panose="020B0503020204020204" charset="-122"/>
                </a:rPr>
                <a:t>前氧传感器</a:t>
              </a:r>
              <a:endParaRPr lang="zh-CN" altLang="zh-CN" sz="1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29" y="1681"/>
              <a:ext cx="2448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1600" b="1">
                  <a:latin typeface="微软雅黑" panose="020B0503020204020204" charset="-122"/>
                  <a:ea typeface="微软雅黑" panose="020B0503020204020204" charset="-122"/>
                </a:rPr>
                <a:t>后氧传感器</a:t>
              </a:r>
              <a:endParaRPr lang="zh-CN" altLang="zh-CN" sz="1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10" y="3494"/>
              <a:ext cx="242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微软雅黑" panose="020B0503020204020204" charset="-122"/>
                  <a:ea typeface="微软雅黑" panose="020B0503020204020204" charset="-122"/>
                </a:rPr>
                <a:t>正常的</a:t>
              </a:r>
              <a:r>
                <a:rPr lang="en-US" altLang="zh-CN" sz="1600" b="1">
                  <a:latin typeface="微软雅黑" panose="020B0503020204020204" charset="-122"/>
                  <a:ea typeface="微软雅黑" panose="020B0503020204020204" charset="-122"/>
                </a:rPr>
                <a:t>TWC</a:t>
              </a:r>
              <a:endParaRPr lang="en-US" altLang="zh-CN" sz="1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38" y="6317"/>
              <a:ext cx="250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微软雅黑" panose="020B0503020204020204" charset="-122"/>
                  <a:ea typeface="微软雅黑" panose="020B0503020204020204" charset="-122"/>
                </a:rPr>
                <a:t>恶化的</a:t>
              </a:r>
              <a:r>
                <a:rPr lang="en-US" altLang="zh-CN" sz="1600" b="1">
                  <a:latin typeface="微软雅黑" panose="020B0503020204020204" charset="-122"/>
                  <a:ea typeface="微软雅黑" panose="020B0503020204020204" charset="-122"/>
                </a:rPr>
                <a:t>TWC</a:t>
              </a:r>
              <a:endParaRPr lang="en-US" altLang="zh-CN" sz="1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rcRect l="15291" t="10824" r="47181" b="52636"/>
            <a:stretch>
              <a:fillRect/>
            </a:stretch>
          </p:blipFill>
          <p:spPr>
            <a:xfrm>
              <a:off x="3711" y="2212"/>
              <a:ext cx="4051" cy="261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rcRect l="15291" t="55461" r="47413" b="6097"/>
            <a:stretch>
              <a:fillRect/>
            </a:stretch>
          </p:blipFill>
          <p:spPr>
            <a:xfrm>
              <a:off x="8040" y="2212"/>
              <a:ext cx="4026" cy="274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rcRect l="59758" t="53783" b="6097"/>
            <a:stretch>
              <a:fillRect/>
            </a:stretch>
          </p:blipFill>
          <p:spPr>
            <a:xfrm>
              <a:off x="7881" y="5263"/>
              <a:ext cx="4344" cy="2869"/>
            </a:xfrm>
            <a:prstGeom prst="rect">
              <a:avLst/>
            </a:prstGeom>
          </p:spPr>
        </p:pic>
        <p:cxnSp>
          <p:nvCxnSpPr>
            <p:cNvPr id="14" name="直接连接符 13"/>
            <p:cNvCxnSpPr/>
            <p:nvPr/>
          </p:nvCxnSpPr>
          <p:spPr>
            <a:xfrm>
              <a:off x="3555" y="5112"/>
              <a:ext cx="836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823" name="圆角矩形标注 34822"/>
          <p:cNvSpPr/>
          <p:nvPr/>
        </p:nvSpPr>
        <p:spPr>
          <a:xfrm>
            <a:off x="8801735" y="1238250"/>
            <a:ext cx="2068830" cy="1019810"/>
          </a:xfrm>
          <a:prstGeom prst="wedgeRoundRectCallout">
            <a:avLst>
              <a:gd name="adj1" fmla="val -102148"/>
              <a:gd name="adj2" fmla="val 7534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波形平直，催化器良好</a:t>
            </a:r>
            <a:endParaRPr lang="zh-CN" sz="24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728663" y="500698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三元催化转换器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TWC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44905" y="5621655"/>
            <a:ext cx="7905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前、后的氧传感器电压进行比较，判断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TWC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工作情况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8989695" y="3070225"/>
            <a:ext cx="2068830" cy="1019810"/>
          </a:xfrm>
          <a:prstGeom prst="wedgeRoundRectCallout">
            <a:avLst>
              <a:gd name="adj1" fmla="val -102148"/>
              <a:gd name="adj2" fmla="val 6326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20000"/>
              </a:lnSpc>
            </a:pPr>
            <a:r>
              <a:rPr 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前后相符，催化器已失效</a:t>
            </a:r>
            <a:endParaRPr lang="zh-CN" sz="24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4824" name="圆角矩形标注 34823"/>
          <p:cNvSpPr/>
          <p:nvPr/>
        </p:nvSpPr>
        <p:spPr>
          <a:xfrm>
            <a:off x="8989695" y="4981575"/>
            <a:ext cx="2160270" cy="931545"/>
          </a:xfrm>
          <a:prstGeom prst="wedgeRoundRectCallout">
            <a:avLst>
              <a:gd name="adj1" fmla="val -91013"/>
              <a:gd name="adj2" fmla="val -42837"/>
              <a:gd name="adj3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ctr"/>
            <a:r>
              <a:rPr lang="en-US" altLang="zh-CN" sz="32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TWC</a:t>
            </a:r>
            <a:r>
              <a:rPr lang="zh-CN" altLang="en-US" sz="32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失效后，换件修理</a:t>
            </a:r>
            <a:endParaRPr lang="zh-CN" altLang="en-US" sz="3200" b="1" baseline="-25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 animBg="1"/>
      <p:bldP spid="16" grpId="0" bldLvl="0" animBg="1"/>
      <p:bldP spid="100" grpId="0"/>
      <p:bldP spid="348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"/>
          <p:cNvSpPr/>
          <p:nvPr/>
        </p:nvSpPr>
        <p:spPr>
          <a:xfrm>
            <a:off x="743903" y="638493"/>
            <a:ext cx="7416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4823" name="圆角矩形标注 34822"/>
          <p:cNvSpPr/>
          <p:nvPr/>
        </p:nvSpPr>
        <p:spPr>
          <a:xfrm>
            <a:off x="999490" y="3919220"/>
            <a:ext cx="2390775" cy="835660"/>
          </a:xfrm>
          <a:prstGeom prst="wedgeRoundRectCallout">
            <a:avLst>
              <a:gd name="adj1" fmla="val 61500"/>
              <a:gd name="adj2" fmla="val -90286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60000"/>
              </a:lnSpc>
            </a:pPr>
            <a:r>
              <a:rPr 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反馈实际空燃比</a:t>
            </a:r>
            <a:endParaRPr lang="zh-CN" sz="24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886190" y="3597275"/>
            <a:ext cx="2068830" cy="1157605"/>
          </a:xfrm>
          <a:prstGeom prst="wedgeRoundRectCallout">
            <a:avLst>
              <a:gd name="adj1" fmla="val -112553"/>
              <a:gd name="adj2" fmla="val 2002"/>
              <a:gd name="adj3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/>
          <a:p>
            <a:pPr algn="l">
              <a:lnSpc>
                <a:spcPct val="130000"/>
              </a:lnSpc>
            </a:pPr>
            <a:r>
              <a:rPr 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监测三元催化转换器工作</a:t>
            </a:r>
            <a:endParaRPr lang="zh-CN" sz="24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01745" y="5099685"/>
            <a:ext cx="5340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三元催化转换器前后各一个氧传感器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0265" y="115062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气体浓度传感器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6750" name="组合 116749"/>
          <p:cNvGrpSpPr/>
          <p:nvPr/>
        </p:nvGrpSpPr>
        <p:grpSpPr>
          <a:xfrm>
            <a:off x="3606165" y="2224405"/>
            <a:ext cx="6529705" cy="2125345"/>
            <a:chOff x="2710" y="2201"/>
            <a:chExt cx="6486" cy="2862"/>
          </a:xfrm>
        </p:grpSpPr>
        <p:pic>
          <p:nvPicPr>
            <p:cNvPr id="116751" name="图片 116750" descr="图片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7FED8A"/>
                </a:clrFrom>
                <a:clrTo>
                  <a:srgbClr val="7FED8A">
                    <a:alpha val="0"/>
                  </a:srgbClr>
                </a:clrTo>
              </a:clrChange>
            </a:blip>
            <a:srcRect r="1564" b="3972"/>
            <a:stretch>
              <a:fillRect/>
            </a:stretch>
          </p:blipFill>
          <p:spPr>
            <a:xfrm>
              <a:off x="2710" y="2201"/>
              <a:ext cx="6486" cy="2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6752" name="线形标注 1(无边框) 116751"/>
            <p:cNvSpPr/>
            <p:nvPr/>
          </p:nvSpPr>
          <p:spPr>
            <a:xfrm>
              <a:off x="3719" y="2567"/>
              <a:ext cx="1440" cy="468"/>
            </a:xfrm>
            <a:prstGeom prst="callout1">
              <a:avLst>
                <a:gd name="adj1" fmla="val 38463"/>
                <a:gd name="adj2" fmla="val -8333"/>
                <a:gd name="adj3" fmla="val 300213"/>
                <a:gd name="adj4" fmla="val -47222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just"/>
              <a:r>
                <a:rPr lang="zh-CN" altLang="en-US" sz="1600" dirty="0">
                  <a:latin typeface="宋体" panose="02010600030101010101" pitchFamily="2" charset="-122"/>
                </a:rPr>
                <a:t>氧传感器</a:t>
              </a:r>
              <a:r>
                <a:rPr lang="en-US" altLang="zh-CN" sz="900">
                  <a:latin typeface="宋体" panose="02010600030101010101" pitchFamily="2" charset="-122"/>
                </a:rPr>
                <a:t>1</a:t>
              </a:r>
              <a:endParaRPr lang="en-US" altLang="zh-CN">
                <a:latin typeface="Tahoma" panose="020B0604030504040204" pitchFamily="34" charset="0"/>
              </a:endParaRPr>
            </a:p>
          </p:txBody>
        </p:sp>
        <p:sp>
          <p:nvSpPr>
            <p:cNvPr id="116753" name="线形标注 1(无边框) 116752"/>
            <p:cNvSpPr/>
            <p:nvPr/>
          </p:nvSpPr>
          <p:spPr>
            <a:xfrm>
              <a:off x="5519" y="4595"/>
              <a:ext cx="1440" cy="468"/>
            </a:xfrm>
            <a:prstGeom prst="callout1">
              <a:avLst>
                <a:gd name="adj1" fmla="val 38463"/>
                <a:gd name="adj2" fmla="val -8333"/>
                <a:gd name="adj3" fmla="val -52352"/>
                <a:gd name="adj4" fmla="val -90069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just"/>
              <a:r>
                <a:rPr lang="zh-CN" altLang="en-US" sz="1600" dirty="0">
                  <a:latin typeface="宋体" panose="02010600030101010101" pitchFamily="2" charset="-122"/>
                </a:rPr>
                <a:t>氧传感器</a:t>
              </a:r>
              <a:r>
                <a:rPr lang="en-US" altLang="zh-CN" sz="1600">
                  <a:latin typeface="宋体" panose="02010600030101010101" pitchFamily="2" charset="-122"/>
                </a:rPr>
                <a:t>2</a:t>
              </a:r>
              <a:endParaRPr lang="en-US" altLang="zh-CN" sz="1600">
                <a:latin typeface="Tahoma" panose="020B0604030504040204" pitchFamily="34" charset="0"/>
              </a:endParaRPr>
            </a:p>
          </p:txBody>
        </p:sp>
        <p:sp>
          <p:nvSpPr>
            <p:cNvPr id="116754" name="线形标注 1(无边框) 116753"/>
            <p:cNvSpPr/>
            <p:nvPr/>
          </p:nvSpPr>
          <p:spPr>
            <a:xfrm>
              <a:off x="4244" y="3310"/>
              <a:ext cx="1815" cy="468"/>
            </a:xfrm>
            <a:prstGeom prst="callout1">
              <a:avLst>
                <a:gd name="adj1" fmla="val 38463"/>
                <a:gd name="adj2" fmla="val -6611"/>
                <a:gd name="adj3" fmla="val 256838"/>
                <a:gd name="adj4" fmla="val -53718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just"/>
              <a:r>
                <a:rPr lang="zh-CN" altLang="en-US" sz="1600" dirty="0">
                  <a:latin typeface="宋体" panose="02010600030101010101" pitchFamily="2" charset="-122"/>
                </a:rPr>
                <a:t>三元催化装置</a:t>
              </a:r>
              <a:endParaRPr lang="zh-CN" altLang="en-US" sz="1600" dirty="0">
                <a:latin typeface="Tahoma" panose="020B060403050404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4823" grpId="0" bldLvl="0" animBg="1"/>
      <p:bldP spid="5" grpId="0" bldLvl="0" animBg="1"/>
      <p:bldP spid="100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350" y="2400300"/>
            <a:ext cx="2877185" cy="2155825"/>
          </a:xfrm>
          <a:prstGeom prst="rect">
            <a:avLst/>
          </a:prstGeom>
        </p:spPr>
      </p:pic>
      <p:sp>
        <p:nvSpPr>
          <p:cNvPr id="18" name="矩形 1"/>
          <p:cNvSpPr/>
          <p:nvPr/>
        </p:nvSpPr>
        <p:spPr>
          <a:xfrm>
            <a:off x="760095" y="546735"/>
            <a:ext cx="207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氧传感器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0980" y="240093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二氧化锆式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714" name="等腰三角形 9"/>
          <p:cNvSpPr/>
          <p:nvPr/>
        </p:nvSpPr>
        <p:spPr>
          <a:xfrm rot="16200000" flipH="1" flipV="1">
            <a:off x="3209925" y="2955290"/>
            <a:ext cx="2425700" cy="104648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00980" y="397129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二氧化钛式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等腰三角形 9"/>
          <p:cNvSpPr/>
          <p:nvPr/>
        </p:nvSpPr>
        <p:spPr>
          <a:xfrm rot="16200000" flipH="1" flipV="1">
            <a:off x="6669405" y="2199640"/>
            <a:ext cx="982345" cy="86233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69555" y="193992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加热型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69555" y="266192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非加热型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69555" y="4095750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加热型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等腰三角形 9"/>
          <p:cNvSpPr/>
          <p:nvPr/>
        </p:nvSpPr>
        <p:spPr>
          <a:xfrm rot="16200000" flipH="1" flipV="1">
            <a:off x="6767195" y="3769995"/>
            <a:ext cx="982345" cy="86233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5714" grpId="0" bldLvl="0" animBg="1"/>
      <p:bldP spid="4" grpId="0"/>
      <p:bldP spid="7" grpId="0" bldLvl="0" animBg="1"/>
      <p:bldP spid="8" grpId="0"/>
      <p:bldP spid="10" grpId="0"/>
      <p:bldP spid="11" grpId="0"/>
      <p:bldP spid="1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1074</Words>
  <Application>WPS 演示</Application>
  <PresentationFormat>宽屏</PresentationFormat>
  <Paragraphs>193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楷体_GB2312</vt:lpstr>
      <vt:lpstr>新宋体</vt:lpstr>
      <vt:lpstr>Tahoma</vt:lpstr>
      <vt:lpstr>Arial Unicode MS</vt:lpstr>
      <vt:lpstr>Calibri Light</vt:lpstr>
      <vt:lpstr>华文琥珀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倾斜的沙漏</cp:lastModifiedBy>
  <cp:revision>84</cp:revision>
  <dcterms:created xsi:type="dcterms:W3CDTF">2018-12-17T02:56:00Z</dcterms:created>
  <dcterms:modified xsi:type="dcterms:W3CDTF">2025-01-08T07:28:17Z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188181DD2C1E406BA8A05208ECA2120C_12</vt:lpwstr>
  </property>
</Properties>
</file>